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6"/>
  </p:notesMasterIdLst>
  <p:sldIdLst>
    <p:sldId id="256" r:id="rId2"/>
    <p:sldId id="264" r:id="rId3"/>
    <p:sldId id="257" r:id="rId4"/>
    <p:sldId id="271" r:id="rId5"/>
    <p:sldId id="261" r:id="rId6"/>
    <p:sldId id="263" r:id="rId7"/>
    <p:sldId id="270" r:id="rId8"/>
    <p:sldId id="272" r:id="rId9"/>
    <p:sldId id="291" r:id="rId10"/>
    <p:sldId id="283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96" r:id="rId19"/>
    <p:sldId id="290" r:id="rId20"/>
    <p:sldId id="292" r:id="rId21"/>
    <p:sldId id="281" r:id="rId22"/>
    <p:sldId id="293" r:id="rId23"/>
    <p:sldId id="294" r:id="rId24"/>
    <p:sldId id="295" r:id="rId25"/>
    <p:sldId id="298" r:id="rId26"/>
    <p:sldId id="289" r:id="rId27"/>
    <p:sldId id="297" r:id="rId28"/>
    <p:sldId id="282" r:id="rId29"/>
    <p:sldId id="284" r:id="rId30"/>
    <p:sldId id="285" r:id="rId31"/>
    <p:sldId id="287" r:id="rId32"/>
    <p:sldId id="288" r:id="rId33"/>
    <p:sldId id="300" r:id="rId34"/>
    <p:sldId id="29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02"/>
    <p:restoredTop sz="93710"/>
  </p:normalViewPr>
  <p:slideViewPr>
    <p:cSldViewPr snapToGrid="0" snapToObjects="1">
      <p:cViewPr varScale="1">
        <p:scale>
          <a:sx n="84" d="100"/>
          <a:sy n="84" d="100"/>
        </p:scale>
        <p:origin x="18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2-03T20:15:04.755"/>
    </inkml:context>
    <inkml:brush xml:id="br0">
      <inkml:brushProperty name="width" value="0.35" units="cm"/>
      <inkml:brushProperty name="height" value="0.35" units="cm"/>
      <inkml:brushProperty name="color" value="#AE198D"/>
      <inkml:brushProperty name="inkEffects" value="galaxy"/>
      <inkml:brushProperty name="anchorX" value="-98255.53906"/>
      <inkml:brushProperty name="anchorY" value="-62092.05859"/>
      <inkml:brushProperty name="scaleFactor" value="0.5"/>
    </inkml:brush>
  </inkml:definitions>
  <inkml:trace contextRef="#ctx0" brushRef="#br0">873 2240 24575,'21'-72'0,"1"0"0,5 20 0,4-1 0,12-26 0,8-4-328,-1 21 0,6-1 0,-3 5-164,0 1 0,4-2 295,-6 7 0,9-9 1,5-3-1,-1 2 0,-4 7-131,10-4 0,-3 8 0,8-4 131,-6 4 0,7-3 1,4-2-1,-1 2 0,-2 5-49,5 0 0,-2 4 0,0 2 0,4 2 49,-10 7 0,2 2 1,2 1-1,0 0 0,-1-1 0,-2 0 0,-1-1 1,0 1-1,1 1 0,2 3 0,4 2 0,2 3 1,1 1-1,0 1 0,-1-1 0,0 0 0,1-1 1,-1 1-1,-1 1 0,-2 4-49,3 3 0,-3 3 0,0 2 0,2 0 0,7-1 0,2 0 0,-1 1 0,-3 3-82,5 3 0,-3 4 0,0-2 0,6-2 0,1-2 0,0 2 147,-19 2 1,1 1-1,0 1 1,-5-1 180,7 0 0,-5-1 0,1 2 327,-1 3 1,0 1 0,-3 3-249,25 10 1,-3 4 411,-11 0 1,-4 6-1,-7 10 1,-2 4-233,1 0 0,-3 3-259,-12 3 0,-1 5 491,10 14 1,-1 5-198,-9-5 1,-3 4-295,-14-15 0,0 3 0,-2 0 0,11 25 0,-4 1 0,-12-25 0,0 2 0,-3-3 0,1 11 0,0 1 0,1-4 0,2 3 0,-4-4 0,-6 3 0,0-1 0,18 24 0,-2 0 491,-17-18 1,-3-3-45,3-8 0,1-1-447,0 5 0,-1 0 0,-6-6 0,-1-1 0,7 7 0,0 0 0,-7-6 0,-1 1 0,0 10 0,2 2 0,3-1 0,-1 2 0,-6 5 0,-1 3 72,5 5 0,-2 1-72,-6 6 0,-3 0 0,1 2 0,-1 0 0,-4 1 0,0-1 0,0-1 0,0-2 0,0-5 0,0-1 0,0 1 0,0-1 0,0 0 0,0 1 0,-4 0 0,-1-1 130,-4-4 1,-1-4-131,1-15 0,-1-1 0,-8 7 0,1-2 0,8-17 0,-1 0 0,-7 14 0,0 1 0,8-11 0,0-2 491,-7 1 1,0-2 172,-1 33-664,-2-26 0,1-1 0,0 25 0,0-30 0,0 1 0,-5 20 0,3-27 0,-1 0 0,-11 32 0,8-27 0,-1 0 232,1-7 1,-2-1-233,-3 5 0,-2 1 0,-8 7 0,-2 0 304,-3-3 1,-3 0-305,-9 7 0,-3-1 0,3-5 0,-2 0 0,-9 3 0,-1-1 0,7-10 0,-1-1 0,-4 6 0,-1-4 0,-2-10 0,-1-1 0,5 3 0,-2 0 0,-1-4 0,-2 0 0,1 1 0,0-2 0,-1-2 0,0-2 0,-4 1 0,-1-2 0,-5-2 0,-1-1 0,7-4 0,-4-1 0,1 0 0,-7-1 0,5-2 0,-5-3 0,0-1-328,9-1 1,-3 1-1,4-3 328,-8-2 0,3-3 0,-4-2 0,1-2-492,0 1 0,-1-1 262,-10-3 1,-1-2 229,10 2 0,0-2-328,17 0 0,-3-2 0,2-2 201,-29-8 1,-1-4 126,26 1 0,-3-2 0,-1-4-246,6-1 0,-4-5 0,2-1 0,3 1 129,0-3 1,3 0 0,-5-5-81,1 1 0,-7-4 1,-2-2-1,2-1 0,7 2-131,-8-12 0,6 1 0,-2-2 319,5 7 1,-4-1 0,1 0 0,2-3-238,7-1 0,0-1 0,4-1 0,1 0 67,-6-8 0,4-1 1,-1-2-20,7 7 1,-1-3 0,1-1-1,1 0 198,4 2 0,1 0 0,2 0 0,0 0 0,-14-18 0,2 0 0,3-1 0,8 5 0,2-1 0,-1-5 0,0 2 0,-1-5 0,0-1 0,5 3 0,2-6 0,5 3 0,-2-2 0,2 10 0,-3-3 0,1 2 0,5 4 179,4 0 0,5 4 1,0 2-180,-12-24 0,2 2 0,3 0 0,1-1 0,-1 0 0,1 2 0,-1 5 0,2-1 0,2-3 0,2-1 0,4 5 0,2 0 0,3-7 0,2 0 491,3 7 1,1 0-48,-2-7 0,2 4 47,3 24 1,1 3-1,0-13 1,2 0-242,2 14 1,2 1-251,-1-6 0,0-1 0,0 2 0,0-1 0,0-11 0,0 2 0,0-17 491,2 24 1,3 0 491,11-15-116,8-9-867,1 3 0,-5 34 0,0 1 0,5-15 983,10-23 0,-4 46 0,-9-5 0,10 14 0,-6-4-680,-3 12 374,2-5-677,-8 12 0,5-4 0,-10 10 0,4-5 0,-5 7 0,-1-1 0,1 0 0,-1 0 0,1 5 0,0-3 0,-1 8 0,-4-9 0,3 4 0,-3-4 0,5 4 0,-1-9 0,1 8 0,-5-3 0,-1 5 0</inkml:trace>
</inkml:ink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9D615-ED27-744A-A4B8-579FBAA85E7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11342-F8CC-2A41-A616-BD96E53457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56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1342-F8CC-2A41-A616-BD96E534578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75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4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31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09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25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4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7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49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9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4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22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google.com/url?sa=i&amp;url=https%3A%2F%2Fapmonitor.com%2Fdo%2Findex.php%2FMain%2FDeepLearning&amp;psig=AOvVaw1K3Xd-AOln2AP8qr5njKy5&amp;ust=1574959486732000&amp;source=images&amp;cd=vfe&amp;ved=0CAIQjRxqFwoTCJipq7jriuYCFQAAAAAdAAAAABAf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iencedirect.com/science/article/pii/S0092867418301545?via%3Dihub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cikit-learn.org/stable/tutorial/machine_learning_map/index.html" TargetMode="Externa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ataquest.io/blog/python-vs-r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B8E2-0FFD-4945-91B3-0D937C8B2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Introduction to </a:t>
            </a:r>
            <a:r>
              <a:rPr lang="en-US" b="1" dirty="0">
                <a:solidFill>
                  <a:schemeClr val="accent1"/>
                </a:solidFill>
              </a:rPr>
              <a:t>Machine Learning</a:t>
            </a:r>
            <a:r>
              <a:rPr lang="en-US" b="1" dirty="0"/>
              <a:t>: A Hands-on Workshop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CF4609-E4A0-4F40-B990-2CCEA7616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Zoë Wilkinson </a:t>
            </a:r>
            <a:r>
              <a:rPr lang="en-US" dirty="0" err="1"/>
              <a:t>Saldaña</a:t>
            </a:r>
            <a:r>
              <a:rPr lang="en-US" dirty="0"/>
              <a:t>, MSI</a:t>
            </a:r>
          </a:p>
          <a:p>
            <a:r>
              <a:rPr lang="en-US" dirty="0"/>
              <a:t>Arcus Education, </a:t>
            </a:r>
            <a:r>
              <a:rPr lang="en-US" dirty="0" err="1"/>
              <a:t>DBHi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599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16381-CAD9-C14D-BD25-45B2C9AD4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Relationship to Statistics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63737-E3DE-A543-8E96-4AB77F9E8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Statistics</a:t>
            </a:r>
          </a:p>
          <a:p>
            <a:r>
              <a:rPr lang="en-US" dirty="0"/>
              <a:t>model first</a:t>
            </a:r>
          </a:p>
          <a:p>
            <a:r>
              <a:rPr lang="en-US" dirty="0"/>
              <a:t>inference emphasis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Machine learning</a:t>
            </a:r>
          </a:p>
          <a:p>
            <a:r>
              <a:rPr lang="en-US" dirty="0"/>
              <a:t>data first</a:t>
            </a:r>
          </a:p>
          <a:p>
            <a:r>
              <a:rPr lang="en-US" dirty="0"/>
              <a:t>prediction emphasis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51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71641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74A17-86E5-4F49-8A64-6010F430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Machine Learning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842754-7CBE-0B4C-91D0-7330DFA26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Unsupervised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Reinforcement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25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50FDF-9D91-BD4A-A593-181FC4BB0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5B817-B484-DF40-9AD1-2F32301F4E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Map</a:t>
            </a:r>
            <a:r>
              <a:rPr lang="en-US" dirty="0"/>
              <a:t> an input to an output</a:t>
            </a:r>
          </a:p>
          <a:p>
            <a:r>
              <a:rPr lang="en-US" dirty="0"/>
              <a:t>Can </a:t>
            </a:r>
            <a:r>
              <a:rPr lang="en-US" b="1" dirty="0">
                <a:solidFill>
                  <a:schemeClr val="accent1"/>
                </a:solidFill>
              </a:rPr>
              <a:t>predict</a:t>
            </a:r>
            <a:r>
              <a:rPr lang="en-US" dirty="0"/>
              <a:t> e.g. a </a:t>
            </a:r>
            <a:r>
              <a:rPr lang="en-US" b="1" dirty="0">
                <a:solidFill>
                  <a:schemeClr val="accent1"/>
                </a:solidFill>
              </a:rPr>
              <a:t>label</a:t>
            </a:r>
            <a:r>
              <a:rPr lang="en-US" dirty="0"/>
              <a:t> (benign/malignant) or </a:t>
            </a:r>
            <a:r>
              <a:rPr lang="en-US" b="1" dirty="0">
                <a:solidFill>
                  <a:schemeClr val="accent1"/>
                </a:solidFill>
              </a:rPr>
              <a:t>continuous value </a:t>
            </a:r>
            <a:r>
              <a:rPr lang="en-US" dirty="0"/>
              <a:t>(9 hours)</a:t>
            </a:r>
          </a:p>
          <a:p>
            <a:r>
              <a:rPr lang="en-US" dirty="0"/>
              <a:t>Relies on previously labeled pairs of input and output values, or </a:t>
            </a:r>
            <a:r>
              <a:rPr lang="en-US" b="1" dirty="0">
                <a:solidFill>
                  <a:schemeClr val="accent1"/>
                </a:solidFill>
              </a:rPr>
              <a:t>labeled training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80D30-9234-F542-8E4B-3EEF6E664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,</a:t>
            </a:r>
            <a:r>
              <a:rPr lang="en-US" i="1" dirty="0" err="1"/>
              <a:t>yi</a:t>
            </a:r>
            <a:r>
              <a:rPr lang="en-US" dirty="0"/>
              <a:t>)∝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dirty="0" err="1"/>
              <a:t>,</a:t>
            </a:r>
            <a:r>
              <a:rPr lang="en-US" i="1" dirty="0" err="1"/>
              <a:t>y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r>
              <a:rPr lang="en-US" i="1" baseline="30000" dirty="0" err="1"/>
              <a:t>p</a:t>
            </a:r>
            <a:endParaRPr lang="en-US" baseline="30000" dirty="0"/>
          </a:p>
          <a:p>
            <a:pPr marL="0" indent="0">
              <a:buNone/>
            </a:pP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)≈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endParaRPr lang="en-US" baseline="-250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152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4752-D4B0-034B-A9A8-B08009DEB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Generalization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C902E-90D6-5645-BE67-4BB4A80F0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only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xi</a:t>
            </a:r>
            <a:r>
              <a:rPr lang="en-US" dirty="0"/>
              <a:t>)≈</a:t>
            </a:r>
            <a:r>
              <a:rPr lang="en-US" i="1" dirty="0" err="1"/>
              <a:t>yi</a:t>
            </a:r>
            <a:endParaRPr lang="en-US" dirty="0"/>
          </a:p>
          <a:p>
            <a:r>
              <a:rPr lang="en-US" dirty="0"/>
              <a:t>also for new data: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)≈</a:t>
            </a:r>
            <a:r>
              <a:rPr lang="en-US" i="1" dirty="0"/>
              <a:t>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018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BFA05-73DB-E943-B0A5-670FC66C6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Examples of 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F72EE-49AE-6648-B983-563784BC0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Spam detection</a:t>
            </a:r>
          </a:p>
          <a:p>
            <a:pPr marL="0" indent="0">
              <a:buNone/>
            </a:pPr>
            <a:r>
              <a:rPr lang="en-US" dirty="0"/>
              <a:t>Diagnostic class based on medical imaging</a:t>
            </a:r>
          </a:p>
          <a:p>
            <a:pPr marL="0" indent="0">
              <a:buNone/>
            </a:pPr>
            <a:r>
              <a:rPr lang="en-US" dirty="0"/>
              <a:t>Likelihood of a complication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E9D5BA-D8C5-A84B-BDD6-CBF4D3B66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709070"/>
            <a:ext cx="64008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324018-45B8-524E-8B3D-DB355363DDC9}"/>
              </a:ext>
            </a:extLst>
          </p:cNvPr>
          <p:cNvSpPr txBox="1"/>
          <p:nvPr/>
        </p:nvSpPr>
        <p:spPr>
          <a:xfrm>
            <a:off x="5457825" y="4757738"/>
            <a:ext cx="589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Assigning class (normal/bacterial pneumonia/viral pneumonia) to chest X-rays</a:t>
            </a:r>
          </a:p>
        </p:txBody>
      </p:sp>
    </p:spTree>
    <p:extLst>
      <p:ext uri="{BB962C8B-B14F-4D97-AF65-F5344CB8AC3E}">
        <p14:creationId xmlns:p14="http://schemas.microsoft.com/office/powerpoint/2010/main" val="1170511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4586-6DDD-F542-85C2-65F79F42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2414-BED9-FD43-AAF7-DD9C8847E1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 labels to data</a:t>
            </a:r>
          </a:p>
          <a:p>
            <a:r>
              <a:rPr lang="en-US" b="1" dirty="0">
                <a:solidFill>
                  <a:schemeClr val="accent1"/>
                </a:solidFill>
              </a:rPr>
              <a:t>No labels in training data</a:t>
            </a:r>
            <a:r>
              <a:rPr lang="en-US" dirty="0"/>
              <a:t>; system must identify independently, or based on a simple parameter (e.g. number of clusters)</a:t>
            </a:r>
          </a:p>
          <a:p>
            <a:endParaRPr lang="en-US" i="1" dirty="0"/>
          </a:p>
          <a:p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∝</a:t>
            </a:r>
            <a:r>
              <a:rPr lang="en-US" i="1" dirty="0" err="1"/>
              <a:t>p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r>
              <a:rPr lang="en-US" dirty="0"/>
              <a:t>Learn about </a:t>
            </a:r>
            <a:r>
              <a:rPr lang="en-US" i="1" dirty="0"/>
              <a:t>p</a:t>
            </a:r>
            <a:r>
              <a:rPr lang="en-US" dirty="0"/>
              <a:t>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72A63C-0D30-6D41-90D8-8FB30EDC2B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3EE6DF-E417-DA42-8D63-CEF12C696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23220"/>
            <a:ext cx="5447212" cy="409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80E089-AD5F-E542-9EAE-9B6591B65108}"/>
              </a:ext>
            </a:extLst>
          </p:cNvPr>
          <p:cNvSpPr/>
          <p:nvPr/>
        </p:nvSpPr>
        <p:spPr>
          <a:xfrm>
            <a:off x="5906588" y="57851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/deep-math-machine-learning-ai/different-types-of-machine-learning-and-their-types-34760b9128a2</a:t>
            </a:r>
          </a:p>
        </p:txBody>
      </p:sp>
    </p:spTree>
    <p:extLst>
      <p:ext uri="{BB962C8B-B14F-4D97-AF65-F5344CB8AC3E}">
        <p14:creationId xmlns:p14="http://schemas.microsoft.com/office/powerpoint/2010/main" val="1931061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E2434-DDD1-E545-AF84-1F3856030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Reinforcement Learning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F8FD18-4A49-DF40-9C3B-B0443749EF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598" y="1825625"/>
            <a:ext cx="77308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840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00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E9FC554-4BCC-F447-BE9E-EAA192064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3030" y="0"/>
            <a:ext cx="8285940" cy="5929313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165067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950B-6CF9-254E-9276-42C72B1E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46824-0248-5642-A6CF-44F63F902F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Background: </a:t>
            </a:r>
            <a:r>
              <a:rPr lang="en-US" dirty="0"/>
              <a:t>data science in academic libraries (Cornell University, University of Michigan)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Research interests: </a:t>
            </a:r>
            <a:r>
              <a:rPr lang="en-US" dirty="0"/>
              <a:t>critical</a:t>
            </a:r>
            <a:r>
              <a:rPr lang="en-US" b="1" dirty="0"/>
              <a:t> </a:t>
            </a:r>
            <a:r>
              <a:rPr lang="en-US" dirty="0"/>
              <a:t>data science pedagogy; open source collaboration; reproducibility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9A9D64-0DDD-454B-BB8A-6191F313F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743449"/>
            <a:ext cx="5181600" cy="153162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Zoë Wilkinson </a:t>
            </a:r>
            <a:r>
              <a:rPr lang="en-US" b="1" dirty="0" err="1">
                <a:solidFill>
                  <a:schemeClr val="accent1"/>
                </a:solidFill>
              </a:rPr>
              <a:t>Saldaña</a:t>
            </a:r>
            <a:r>
              <a:rPr lang="en-US" b="1" dirty="0">
                <a:solidFill>
                  <a:schemeClr val="accent1"/>
                </a:solidFill>
              </a:rPr>
              <a:t>, MSI</a:t>
            </a:r>
          </a:p>
          <a:p>
            <a:pPr marL="0" indent="0" algn="ctr">
              <a:buNone/>
            </a:pPr>
            <a:r>
              <a:rPr lang="en-US" dirty="0"/>
              <a:t>Data Instructional Specialist</a:t>
            </a:r>
          </a:p>
          <a:p>
            <a:pPr marL="0" indent="0" algn="ctr">
              <a:buNone/>
            </a:pPr>
            <a:r>
              <a:rPr lang="en-US" dirty="0"/>
              <a:t>Arcus Education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45247F48-91C2-924A-AC6A-BC5637BAE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585" y="1163628"/>
            <a:ext cx="3000830" cy="30083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0672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 a table, come up with an </a:t>
            </a:r>
            <a:r>
              <a:rPr lang="en-US" b="1" dirty="0">
                <a:solidFill>
                  <a:schemeClr val="accent1"/>
                </a:solidFill>
              </a:rPr>
              <a:t>example of a research question </a:t>
            </a:r>
            <a:r>
              <a:rPr lang="en-US" dirty="0"/>
              <a:t>that could be approached with: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Unsupervised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Reinforcement learning</a:t>
            </a:r>
          </a:p>
          <a:p>
            <a:endParaRPr lang="en-US" dirty="0"/>
          </a:p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data</a:t>
            </a:r>
            <a:r>
              <a:rPr lang="en-US" dirty="0"/>
              <a:t> would you need?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0480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F785A-C78D-484A-B25C-1F0CC4C5D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 kinds of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DA5F1-1896-9342-8DBF-1DECAE21E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Semi-supervised</a:t>
            </a:r>
          </a:p>
          <a:p>
            <a:r>
              <a:rPr lang="en-US" dirty="0"/>
              <a:t>Active Learning</a:t>
            </a:r>
          </a:p>
          <a:p>
            <a:r>
              <a:rPr lang="en-US" dirty="0"/>
              <a:t>Forecasting</a:t>
            </a:r>
          </a:p>
          <a:p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Image result for types of deep learning&quot;">
            <a:hlinkClick r:id="rId2"/>
            <a:extLst>
              <a:ext uri="{FF2B5EF4-FFF2-40B4-BE49-F238E27FC236}">
                <a16:creationId xmlns:a16="http://schemas.microsoft.com/office/drawing/2014/main" id="{DA7BA2D2-9CA8-874F-8A41-BE563C709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550" y="1825950"/>
            <a:ext cx="4822507" cy="3206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4375EA-EB09-2949-BD66-4C47D78A0412}"/>
              </a:ext>
            </a:extLst>
          </p:cNvPr>
          <p:cNvSpPr/>
          <p:nvPr/>
        </p:nvSpPr>
        <p:spPr>
          <a:xfrm>
            <a:off x="6096000" y="5419840"/>
            <a:ext cx="5651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apmonitor.com</a:t>
            </a:r>
            <a:r>
              <a:rPr lang="en-US" dirty="0"/>
              <a:t>/do/</a:t>
            </a:r>
            <a:r>
              <a:rPr lang="en-US" dirty="0" err="1"/>
              <a:t>index.php</a:t>
            </a:r>
            <a:r>
              <a:rPr lang="en-US" dirty="0"/>
              <a:t>/Main/</a:t>
            </a:r>
            <a:r>
              <a:rPr lang="en-US" dirty="0" err="1"/>
              <a:t>DeepLearning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62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CC366B4-6087-D242-AD71-C75B1397D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For today</a:t>
            </a:r>
          </a:p>
        </p:txBody>
      </p:sp>
    </p:spTree>
    <p:extLst>
      <p:ext uri="{BB962C8B-B14F-4D97-AF65-F5344CB8AC3E}">
        <p14:creationId xmlns:p14="http://schemas.microsoft.com/office/powerpoint/2010/main" val="26477353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full spectrum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368" y="1825625"/>
            <a:ext cx="992926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90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today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14:cNvPr>
              <p14:cNvContentPartPr/>
              <p14:nvPr/>
            </p14:nvContentPartPr>
            <p14:xfrm>
              <a:off x="5178205" y="1981020"/>
              <a:ext cx="2893680" cy="29044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15205" y="1918380"/>
                <a:ext cx="3019320" cy="303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2461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946D-0C2E-764A-BA59-72931B278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21BFE-3C5E-974C-AADF-EEA9BB11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https://www.sciencedirect.com/science/article/pii/S0092867418301545?via%3Dihub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305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4858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B50CE-0726-3549-80DC-BD1E7323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right estimator in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B6DBA-E2DD-A146-9EA8-17763C7A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https://scikit-learn.org/stable/tutorial/machine_learning_map/index.html</a:t>
            </a:r>
            <a:endParaRPr lang="en-US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2002E3-6801-CD4F-93DB-3E8F91ED25A5}"/>
              </a:ext>
            </a:extLst>
          </p:cNvPr>
          <p:cNvSpPr txBox="1">
            <a:spLocks/>
          </p:cNvSpPr>
          <p:nvPr/>
        </p:nvSpPr>
        <p:spPr>
          <a:xfrm>
            <a:off x="4988165" y="2025826"/>
            <a:ext cx="7041667" cy="29138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hlinkClick r:id="rId2"/>
              </a:rPr>
              <a:t>https://scikit-learn.org/stable/tutorial/machine_learning_map/index.html</a:t>
            </a:r>
            <a:endParaRPr lang="en-US"/>
          </a:p>
          <a:p>
            <a:endParaRPr lang="en-US" dirty="0"/>
          </a:p>
        </p:txBody>
      </p:sp>
      <p:pic>
        <p:nvPicPr>
          <p:cNvPr id="8" name="Picture 2" descr="Move mouse over image">
            <a:extLst>
              <a:ext uri="{FF2B5EF4-FFF2-40B4-BE49-F238E27FC236}">
                <a16:creationId xmlns:a16="http://schemas.microsoft.com/office/drawing/2014/main" id="{D5E39012-F083-0B48-9E7E-13920460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285" y="978327"/>
            <a:ext cx="7365898" cy="459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973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ED8B0-FAC9-7842-9462-D8D2B735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Classification and Regression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07C90-FD33-504E-B405-2971296BD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Classification</a:t>
            </a:r>
          </a:p>
          <a:p>
            <a:r>
              <a:rPr lang="en-US" dirty="0"/>
              <a:t>target y is </a:t>
            </a:r>
            <a:r>
              <a:rPr lang="en-US" b="1" dirty="0">
                <a:solidFill>
                  <a:schemeClr val="accent1"/>
                </a:solidFill>
              </a:rPr>
              <a:t>discrete</a:t>
            </a:r>
          </a:p>
          <a:p>
            <a:r>
              <a:rPr lang="en-US" dirty="0"/>
              <a:t>Will you pass?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Regression</a:t>
            </a:r>
          </a:p>
          <a:p>
            <a:r>
              <a:rPr lang="en-US" dirty="0"/>
              <a:t>target y is </a:t>
            </a:r>
            <a:r>
              <a:rPr lang="en-US" b="1" dirty="0">
                <a:solidFill>
                  <a:schemeClr val="accent1"/>
                </a:solidFill>
              </a:rPr>
              <a:t>continuous</a:t>
            </a:r>
          </a:p>
          <a:p>
            <a:r>
              <a:rPr lang="en-US" dirty="0"/>
              <a:t>How many points will you get in the exam?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701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49B45C-6D40-854A-BED0-529DDEFB1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principles in ML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930DBC-9CCC-7C47-B8D0-5136BB24E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7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Introduction to Machine Learning </a:t>
            </a:r>
            <a:r>
              <a:rPr lang="en-US" b="1" dirty="0"/>
              <a:t>*</a:t>
            </a:r>
          </a:p>
          <a:p>
            <a:endParaRPr lang="en-US" dirty="0"/>
          </a:p>
          <a:p>
            <a:r>
              <a:rPr lang="en-US" dirty="0"/>
              <a:t>Machine Learning II / Topics in 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602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16AF-3E7F-4E4A-BE93-DC146F6A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 considerations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4556-CDB8-644F-A7E7-70B01A3925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336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23A3D-189F-CB41-BC41-77ECDEC2B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</a:t>
            </a:r>
            <a:r>
              <a:rPr lang="en-US" b="1" dirty="0">
                <a:solidFill>
                  <a:schemeClr val="accent1"/>
                </a:solidFill>
              </a:rPr>
              <a:t>baseline</a:t>
            </a:r>
            <a:r>
              <a:rPr lang="en-US" dirty="0"/>
              <a:t>?</a:t>
            </a:r>
          </a:p>
          <a:p>
            <a:r>
              <a:rPr lang="en-US" dirty="0"/>
              <a:t>What is the </a:t>
            </a:r>
            <a:r>
              <a:rPr lang="en-US" b="1" dirty="0">
                <a:solidFill>
                  <a:schemeClr val="accent1"/>
                </a:solidFill>
              </a:rPr>
              <a:t>benefit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DCE956-CAB3-934D-B749-AB3843401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Thinking in context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6956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BD02-3D7F-7B42-9BE1-1BF4E11D1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Communicating Results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CA45C-8ACD-0F4F-80C5-FD0C0A653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Explainable results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/>
              <a:t>Meaningful coefficients (e.g. odds ratios in logistic regression)</a:t>
            </a:r>
          </a:p>
          <a:p>
            <a:pPr lvl="1"/>
            <a:r>
              <a:rPr lang="en-US" dirty="0"/>
              <a:t>Influence of features on estimator</a:t>
            </a:r>
          </a:p>
          <a:p>
            <a:pPr lvl="1"/>
            <a:r>
              <a:rPr lang="en-US" dirty="0"/>
              <a:t>Interpretable rules in estimator function (e.g. decision tree vs random forest vs neural network)</a:t>
            </a:r>
          </a:p>
          <a:p>
            <a:pPr lvl="1"/>
            <a:r>
              <a:rPr lang="en-US" dirty="0"/>
              <a:t>Are metrics of performance or reliability meaningful for your domain?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7536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4E2F1-C28E-2247-9042-07E8D10C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note on R vs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E9BD4-A387-1444-8DD5-D49BE65F4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https://www.dataquest.io</a:t>
            </a:r>
            <a:r>
              <a:rPr lang="en-US">
                <a:hlinkClick r:id="rId2"/>
              </a:rPr>
              <a:t>/blog/python-vs-r/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585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BD02-3D7F-7B42-9BE1-1BF4E11D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25" y="6262481"/>
            <a:ext cx="10515600" cy="519778"/>
          </a:xfrm>
        </p:spPr>
        <p:txBody>
          <a:bodyPr>
            <a:normAutofit/>
          </a:bodyPr>
          <a:lstStyle/>
          <a:p>
            <a:r>
              <a:rPr lang="en-US" sz="3000" dirty="0"/>
              <a:t>“Big Data and Machine Learning in Health Care” (2018)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FCE426-88E0-6C41-BFB2-CE163B494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9455" y="384409"/>
            <a:ext cx="8601140" cy="5878072"/>
          </a:xfrm>
        </p:spPr>
      </p:pic>
    </p:spTree>
    <p:extLst>
      <p:ext uri="{BB962C8B-B14F-4D97-AF65-F5344CB8AC3E}">
        <p14:creationId xmlns:p14="http://schemas.microsoft.com/office/powerpoint/2010/main" val="3264208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schedule for today: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Presentation + </a:t>
            </a:r>
            <a:r>
              <a:rPr lang="en-US" b="1" dirty="0" err="1">
                <a:solidFill>
                  <a:schemeClr val="accent1"/>
                </a:solidFill>
              </a:rPr>
              <a:t>Colab</a:t>
            </a:r>
            <a:r>
              <a:rPr lang="en-US" b="1" dirty="0">
                <a:solidFill>
                  <a:schemeClr val="accent1"/>
                </a:solidFill>
              </a:rPr>
              <a:t> Setup: </a:t>
            </a:r>
            <a:r>
              <a:rPr lang="en-US" dirty="0"/>
              <a:t>12:10pm – 1pm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Hands-on Notebooks: </a:t>
            </a:r>
            <a:r>
              <a:rPr lang="en-US" dirty="0"/>
              <a:t>1pm– 2:30pm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Wrap-up discussion: </a:t>
            </a:r>
            <a:r>
              <a:rPr lang="en-US" dirty="0"/>
              <a:t>2:30pm-2:50pm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Self-guided work, learner questions: </a:t>
            </a:r>
            <a:r>
              <a:rPr lang="en-US" dirty="0"/>
              <a:t>Here till 3:30pm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11869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65E33-7582-4B43-B604-35E77585B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Critically apply machine learning methods to </a:t>
            </a:r>
            <a:r>
              <a:rPr lang="en-US" b="1" dirty="0">
                <a:solidFill>
                  <a:schemeClr val="accent1"/>
                </a:solidFill>
              </a:rPr>
              <a:t>research questions</a:t>
            </a:r>
          </a:p>
          <a:p>
            <a:endParaRPr lang="en-US" dirty="0"/>
          </a:p>
          <a:p>
            <a:r>
              <a:rPr lang="en-US" dirty="0"/>
              <a:t>Develop + iterate on a </a:t>
            </a:r>
            <a:r>
              <a:rPr lang="en-US" b="1" dirty="0">
                <a:solidFill>
                  <a:schemeClr val="accent1"/>
                </a:solidFill>
              </a:rPr>
              <a:t>classification pipeline </a:t>
            </a:r>
            <a:r>
              <a:rPr lang="en-US" dirty="0"/>
              <a:t>(using </a:t>
            </a:r>
            <a:r>
              <a:rPr lang="en-US" dirty="0" err="1"/>
              <a:t>scikit</a:t>
            </a:r>
            <a:r>
              <a:rPr lang="en-US" dirty="0"/>
              <a:t>-learn)</a:t>
            </a:r>
          </a:p>
          <a:p>
            <a:endParaRPr lang="en-US" dirty="0"/>
          </a:p>
          <a:p>
            <a:r>
              <a:rPr lang="en-US" dirty="0"/>
              <a:t>Find peers, colleagues, collaborators, </a:t>
            </a:r>
            <a:r>
              <a:rPr lang="en-US" b="1" dirty="0">
                <a:solidFill>
                  <a:schemeClr val="accent1"/>
                </a:solidFill>
              </a:rPr>
              <a:t>co-learners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406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project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1"/>
                </a:solidFill>
              </a:rPr>
              <a:t>problem</a:t>
            </a:r>
            <a:r>
              <a:rPr lang="en-US" dirty="0"/>
              <a:t> are you currently working on that you hope to apply machine learning to?</a:t>
            </a:r>
          </a:p>
          <a:p>
            <a:endParaRPr lang="en-US" dirty="0"/>
          </a:p>
          <a:p>
            <a:r>
              <a:rPr lang="en-US" dirty="0"/>
              <a:t>What is the </a:t>
            </a:r>
            <a:r>
              <a:rPr lang="en-US" b="1" dirty="0">
                <a:solidFill>
                  <a:schemeClr val="accent1"/>
                </a:solidFill>
              </a:rPr>
              <a:t>most important thing</a:t>
            </a:r>
            <a:r>
              <a:rPr lang="en-US" dirty="0"/>
              <a:t> you hope to learn today?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93430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approach a research question with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1359644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3091262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D73E6-B282-A445-A169-08658BDB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3524EA-0186-1248-81BF-BCEE2AAF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Generalizing</a:t>
            </a:r>
            <a:r>
              <a:rPr lang="en-US" dirty="0"/>
              <a:t> from observed data to new, previously</a:t>
            </a:r>
            <a:r>
              <a:rPr lang="en-US" b="1" dirty="0">
                <a:solidFill>
                  <a:schemeClr val="accent1"/>
                </a:solidFill>
              </a:rPr>
              <a:t> unobserved data </a:t>
            </a:r>
            <a:r>
              <a:rPr lang="en-US" dirty="0"/>
              <a:t>(e.g. future observations, new datasets in problem domain)</a:t>
            </a:r>
          </a:p>
          <a:p>
            <a:endParaRPr lang="en-US" dirty="0"/>
          </a:p>
          <a:p>
            <a:r>
              <a:rPr lang="en-US" dirty="0"/>
              <a:t>Focused on </a:t>
            </a:r>
            <a:r>
              <a:rPr lang="en-US" b="1" dirty="0">
                <a:solidFill>
                  <a:schemeClr val="accent1"/>
                </a:solidFill>
              </a:rPr>
              <a:t>prediction</a:t>
            </a:r>
            <a:r>
              <a:rPr lang="en-US" dirty="0"/>
              <a:t> tasks such as assigning a label or value</a:t>
            </a:r>
          </a:p>
          <a:p>
            <a:endParaRPr lang="en-US" dirty="0"/>
          </a:p>
          <a:p>
            <a:r>
              <a:rPr lang="en-US" dirty="0"/>
              <a:t>Data-driven models that </a:t>
            </a:r>
            <a:r>
              <a:rPr lang="en-US" b="1" dirty="0">
                <a:solidFill>
                  <a:schemeClr val="accent1"/>
                </a:solidFill>
              </a:rPr>
              <a:t>“learn”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when exposed to training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0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1647</TotalTime>
  <Words>744</Words>
  <Application>Microsoft Macintosh PowerPoint</Application>
  <PresentationFormat>Widescreen</PresentationFormat>
  <Paragraphs>123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Introduction to Machine Learning: A Hands-on Workshop</vt:lpstr>
      <vt:lpstr>Hello!</vt:lpstr>
      <vt:lpstr>Machine Learning with METACHOP</vt:lpstr>
      <vt:lpstr>Machine Learning with METACHOP</vt:lpstr>
      <vt:lpstr>TAKEAWAYS</vt:lpstr>
      <vt:lpstr>Turn to your neighbors</vt:lpstr>
      <vt:lpstr>Why approach a research question with machine learning?</vt:lpstr>
      <vt:lpstr>What is machine learning?</vt:lpstr>
      <vt:lpstr>What is machine learning?</vt:lpstr>
      <vt:lpstr>Relationship to Statistics</vt:lpstr>
      <vt:lpstr>Types of machine learning</vt:lpstr>
      <vt:lpstr>Types of Machine Learning</vt:lpstr>
      <vt:lpstr>Supervised learning</vt:lpstr>
      <vt:lpstr>Generalization</vt:lpstr>
      <vt:lpstr>Examples of Supervised Learning</vt:lpstr>
      <vt:lpstr>Unsupervised Learning</vt:lpstr>
      <vt:lpstr>Reinforcement Learning</vt:lpstr>
      <vt:lpstr>Model selection (&amp; “no free lunch” theorem)</vt:lpstr>
      <vt:lpstr>PowerPoint Presentation</vt:lpstr>
      <vt:lpstr>Turn to your neighbors</vt:lpstr>
      <vt:lpstr>Other kinds of learning</vt:lpstr>
      <vt:lpstr>For today</vt:lpstr>
      <vt:lpstr>The full spectrum</vt:lpstr>
      <vt:lpstr>For today</vt:lpstr>
      <vt:lpstr>PowerPoint Presentation</vt:lpstr>
      <vt:lpstr>Model selection (&amp; “no free lunch” theorem)</vt:lpstr>
      <vt:lpstr>Choosing the right estimator in scikit-learn</vt:lpstr>
      <vt:lpstr>Classification and Regression </vt:lpstr>
      <vt:lpstr>Guiding principles in ML</vt:lpstr>
      <vt:lpstr>Goal considerations</vt:lpstr>
      <vt:lpstr>Thinking in context</vt:lpstr>
      <vt:lpstr>Communicating Results</vt:lpstr>
      <vt:lpstr>A quick note on R vs Python</vt:lpstr>
      <vt:lpstr>“Big Data and Machine Learning in Health Care” (2018)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Tidy and explore tabular data with pandas</dc:title>
  <dc:creator>Microsoft Office User</dc:creator>
  <cp:lastModifiedBy>Microsoft Office User</cp:lastModifiedBy>
  <cp:revision>87</cp:revision>
  <dcterms:created xsi:type="dcterms:W3CDTF">2019-10-28T15:51:40Z</dcterms:created>
  <dcterms:modified xsi:type="dcterms:W3CDTF">2019-12-04T16:45:48Z</dcterms:modified>
</cp:coreProperties>
</file>